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87"/>
  </p:normalViewPr>
  <p:slideViewPr>
    <p:cSldViewPr snapToGrid="0" snapToObjects="1">
      <p:cViewPr varScale="1">
        <p:scale>
          <a:sx n="91" d="100"/>
          <a:sy n="91" d="100"/>
        </p:scale>
        <p:origin x="9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CFB8B-521D-EC4C-94A7-C229425C68D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74E4F-DC68-724A-B6B5-EBE20A1E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3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7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5E76-6017-C14D-99C8-C393B29E070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ADE0E-CF4D-B942-B4F1-E3C379DA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28" y="24318"/>
            <a:ext cx="8311516" cy="77914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AO2 The Language Questions</a:t>
            </a:r>
            <a:br>
              <a:rPr lang="en-US" sz="3200" b="1" dirty="0" smtClean="0"/>
            </a:br>
            <a:r>
              <a:rPr lang="en-US" sz="1800" b="1" dirty="0" smtClean="0">
                <a:solidFill>
                  <a:srgbClr val="0000FF"/>
                </a:solidFill>
              </a:rPr>
              <a:t>Paper 1, Q2, 8 marks, 2 </a:t>
            </a:r>
            <a:r>
              <a:rPr lang="en-US" sz="1800" b="1" dirty="0" err="1" smtClean="0">
                <a:solidFill>
                  <a:srgbClr val="0000FF"/>
                </a:solidFill>
              </a:rPr>
              <a:t>paras</a:t>
            </a:r>
            <a:r>
              <a:rPr lang="en-US" sz="1800" b="1" dirty="0" smtClean="0">
                <a:solidFill>
                  <a:srgbClr val="0000FF"/>
                </a:solidFill>
              </a:rPr>
              <a:t>  10 </a:t>
            </a:r>
            <a:r>
              <a:rPr lang="en-US" sz="1800" b="1" dirty="0" err="1" smtClean="0">
                <a:solidFill>
                  <a:srgbClr val="0000FF"/>
                </a:solidFill>
              </a:rPr>
              <a:t>mins</a:t>
            </a:r>
            <a:r>
              <a:rPr lang="en-US" sz="1800" b="1" dirty="0" smtClean="0">
                <a:solidFill>
                  <a:srgbClr val="0000FF"/>
                </a:solidFill>
              </a:rPr>
              <a:t>     </a:t>
            </a:r>
            <a:r>
              <a:rPr lang="en-US" sz="1800" b="1" dirty="0" smtClean="0">
                <a:solidFill>
                  <a:srgbClr val="008000"/>
                </a:solidFill>
              </a:rPr>
              <a:t>Paper 2, Q3, 12 marks, 3 </a:t>
            </a:r>
            <a:r>
              <a:rPr lang="en-US" sz="1800" b="1" dirty="0" err="1" smtClean="0">
                <a:solidFill>
                  <a:srgbClr val="008000"/>
                </a:solidFill>
              </a:rPr>
              <a:t>paras</a:t>
            </a:r>
            <a:r>
              <a:rPr lang="en-US" sz="1800" b="1" dirty="0" smtClean="0">
                <a:solidFill>
                  <a:srgbClr val="008000"/>
                </a:solidFill>
              </a:rPr>
              <a:t> 15 </a:t>
            </a:r>
            <a:r>
              <a:rPr lang="en-US" sz="1800" b="1" dirty="0" err="1" smtClean="0">
                <a:solidFill>
                  <a:srgbClr val="008000"/>
                </a:solidFill>
              </a:rPr>
              <a:t>mins</a:t>
            </a:r>
            <a:endParaRPr lang="en-US" sz="18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63601" y="948373"/>
          <a:ext cx="8199754" cy="5250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Typical Question:</a:t>
                      </a:r>
                      <a:r>
                        <a:rPr lang="en-US" sz="1600" b="1" dirty="0" smtClean="0"/>
                        <a:t> How </a:t>
                      </a:r>
                      <a:r>
                        <a:rPr lang="en-US" sz="1600" dirty="0" smtClean="0"/>
                        <a:t>does the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writer use </a:t>
                      </a:r>
                      <a:r>
                        <a:rPr lang="en-US" sz="1600" b="1" baseline="0" dirty="0" smtClean="0"/>
                        <a:t>language </a:t>
                      </a:r>
                      <a:r>
                        <a:rPr lang="en-US" sz="1600" baseline="0" dirty="0" smtClean="0"/>
                        <a:t>to show…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Phrases</a:t>
                      </a:r>
                    </a:p>
                    <a:p>
                      <a:r>
                        <a:rPr lang="en-US" sz="1600" dirty="0" smtClean="0"/>
                        <a:t>The writer’s use</a:t>
                      </a:r>
                      <a:r>
                        <a:rPr lang="en-US" sz="1600" baseline="0" dirty="0" smtClean="0"/>
                        <a:t> of …</a:t>
                      </a:r>
                    </a:p>
                    <a:p>
                      <a:r>
                        <a:rPr lang="en-US" sz="1600" baseline="0" dirty="0" smtClean="0"/>
                        <a:t>…are used to show…</a:t>
                      </a:r>
                    </a:p>
                    <a:p>
                      <a:r>
                        <a:rPr lang="en-US" sz="1600" baseline="0" dirty="0" smtClean="0"/>
                        <a:t>…has the effect of…</a:t>
                      </a:r>
                    </a:p>
                    <a:p>
                      <a:r>
                        <a:rPr lang="en-US" sz="1600" baseline="0" dirty="0" smtClean="0"/>
                        <a:t>…causes the reader to…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1-3       Get The Basics 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4-5        Hitting the Middle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6+          Going for</a:t>
                      </a:r>
                      <a:r>
                        <a:rPr lang="en-US" sz="1400" baseline="0" dirty="0" smtClean="0"/>
                        <a:t> the Top </a:t>
                      </a:r>
                      <a:endParaRPr lang="en-US" sz="1400" dirty="0"/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Point + Evidence +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General</a:t>
                      </a:r>
                      <a:r>
                        <a:rPr lang="en-US" sz="900" b="1" baseline="0" dirty="0" smtClean="0">
                          <a:solidFill>
                            <a:srgbClr val="0000FF"/>
                          </a:solidFill>
                        </a:rPr>
                        <a:t> Effects</a:t>
                      </a:r>
                    </a:p>
                    <a:p>
                      <a:endParaRPr lang="en-US" sz="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050" baseline="0" dirty="0" smtClean="0"/>
                        <a:t>The writer uses the word “</a:t>
                      </a:r>
                      <a:r>
                        <a:rPr lang="en-US" sz="1050" b="1" baseline="0" dirty="0" smtClean="0"/>
                        <a:t>shaking</a:t>
                      </a:r>
                      <a:r>
                        <a:rPr lang="en-US" sz="1050" baseline="0" dirty="0" smtClean="0"/>
                        <a:t>” to show how the wind is so strong and moves the coach. </a:t>
                      </a:r>
                      <a:endParaRPr lang="en-US" sz="1050" dirty="0" smtClean="0"/>
                    </a:p>
                    <a:p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Subject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</a:rPr>
                        <a:t> Terminology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00" b="1" dirty="0" smtClean="0"/>
                        <a:t>+ Embedded Evidence +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Effects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The writer uses the </a:t>
                      </a:r>
                      <a:r>
                        <a:rPr lang="en-US" sz="1050" b="1" baseline="0" dirty="0" smtClean="0">
                          <a:solidFill>
                            <a:srgbClr val="FF0000"/>
                          </a:solidFill>
                        </a:rPr>
                        <a:t>verb</a:t>
                      </a:r>
                      <a:r>
                        <a:rPr lang="en-US" sz="1050" baseline="0" dirty="0" smtClean="0"/>
                        <a:t> “</a:t>
                      </a:r>
                      <a:r>
                        <a:rPr lang="en-US" sz="1050" b="1" baseline="0" dirty="0" smtClean="0"/>
                        <a:t>shaking</a:t>
                      </a:r>
                      <a:r>
                        <a:rPr lang="en-US" sz="1050" baseline="0" dirty="0" smtClean="0"/>
                        <a:t>”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to emphasize the force of the wind and highlight to the reader how unpredictable and strong it was. </a:t>
                      </a:r>
                      <a:endParaRPr lang="en-US" sz="9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Subject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</a:rPr>
                        <a:t> Terminology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00" b="1" dirty="0" smtClean="0"/>
                        <a:t>+ Embedded Evidence +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Specific Effects</a:t>
                      </a:r>
                    </a:p>
                    <a:p>
                      <a:endParaRPr lang="en-US" sz="9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The writer demonstrates the power of the storm through the use the </a:t>
                      </a:r>
                      <a:r>
                        <a:rPr lang="en-US" sz="1050" b="1" baseline="0" dirty="0" smtClean="0">
                          <a:solidFill>
                            <a:srgbClr val="FF0000"/>
                          </a:solidFill>
                        </a:rPr>
                        <a:t>verbs</a:t>
                      </a:r>
                      <a:r>
                        <a:rPr lang="en-US" sz="1050" baseline="0" dirty="0" smtClean="0"/>
                        <a:t> “</a:t>
                      </a:r>
                      <a:r>
                        <a:rPr lang="en-US" sz="1050" b="1" baseline="0" dirty="0" smtClean="0"/>
                        <a:t>shaking, pummeling, bombarding</a:t>
                      </a:r>
                      <a:r>
                        <a:rPr lang="en-US" sz="1050" baseline="0" dirty="0" smtClean="0"/>
                        <a:t>”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highlighting to the reader how unpredictable and strong the storm is. It conveys a darker more sinister side to the storm through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personification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 as it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cloaked them in mist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.” 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Sentence</a:t>
                      </a:r>
                      <a:r>
                        <a:rPr lang="en-US" sz="1600" baseline="0" dirty="0" smtClean="0"/>
                        <a:t> Frame : The writer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uses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_______________ </a:t>
                      </a:r>
                      <a:r>
                        <a:rPr lang="en-US" sz="1600" baseline="0" dirty="0" smtClean="0"/>
                        <a:t>“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_____________</a:t>
                      </a:r>
                      <a:r>
                        <a:rPr lang="en-US" sz="1600" baseline="0" dirty="0" smtClean="0"/>
                        <a:t>” 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32296" b="40000"/>
          <a:stretch/>
        </p:blipFill>
        <p:spPr>
          <a:xfrm rot="16200000">
            <a:off x="-3037840" y="3037840"/>
            <a:ext cx="6858000" cy="782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846" y="5837043"/>
            <a:ext cx="4911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Subject terminology                           </a:t>
            </a:r>
            <a:r>
              <a:rPr lang="en-US" sz="900" dirty="0" smtClean="0"/>
              <a:t>   Evidence                                           </a:t>
            </a:r>
            <a:r>
              <a:rPr lang="en-US" sz="900" dirty="0" smtClean="0">
                <a:solidFill>
                  <a:srgbClr val="0000FF"/>
                </a:solidFill>
              </a:rPr>
              <a:t> Effects </a:t>
            </a:r>
            <a:endParaRPr lang="en-US" sz="900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7-01-28 at 16.57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53" y="1402065"/>
            <a:ext cx="2552813" cy="2430929"/>
          </a:xfrm>
          <a:prstGeom prst="rect">
            <a:avLst/>
          </a:prstGeom>
        </p:spPr>
      </p:pic>
      <p:pic>
        <p:nvPicPr>
          <p:cNvPr id="9" name="Picture 8" descr="Screen Shot 2017-01-28 at 15.47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81" y="1371277"/>
            <a:ext cx="2636686" cy="25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15021">
            <a:off x="-2352132" y="1638110"/>
            <a:ext cx="5918490" cy="358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08" y="107768"/>
            <a:ext cx="8086436" cy="77914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AO2 The Structure Question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Paper 1  Q3  8 marks    3 bullet points,  3 mini </a:t>
            </a:r>
            <a:r>
              <a:rPr lang="en-US" sz="2400" b="1" dirty="0" err="1" smtClean="0">
                <a:solidFill>
                  <a:srgbClr val="0000FF"/>
                </a:solidFill>
              </a:rPr>
              <a:t>paras</a:t>
            </a:r>
            <a:r>
              <a:rPr lang="en-US" sz="2400" b="1" dirty="0" smtClean="0">
                <a:solidFill>
                  <a:srgbClr val="0000FF"/>
                </a:solidFill>
              </a:rPr>
              <a:t> , spend  15 </a:t>
            </a:r>
            <a:r>
              <a:rPr lang="en-US" sz="2400" b="1" dirty="0" err="1" smtClean="0">
                <a:solidFill>
                  <a:srgbClr val="0000FF"/>
                </a:solidFill>
              </a:rPr>
              <a:t>mins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09108" y="1049973"/>
          <a:ext cx="8086436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Typical Question: </a:t>
                      </a:r>
                      <a:r>
                        <a:rPr lang="en-US" sz="1600" b="1" dirty="0" smtClean="0"/>
                        <a:t>How</a:t>
                      </a:r>
                      <a:r>
                        <a:rPr lang="en-US" sz="1600" dirty="0" smtClean="0"/>
                        <a:t> does the</a:t>
                      </a:r>
                      <a:r>
                        <a:rPr lang="en-US" sz="1600" baseline="0" dirty="0" smtClean="0"/>
                        <a:t> writer </a:t>
                      </a:r>
                      <a:r>
                        <a:rPr lang="en-US" sz="1600" b="1" baseline="0" dirty="0" smtClean="0"/>
                        <a:t>structure </a:t>
                      </a:r>
                      <a:r>
                        <a:rPr lang="en-US" sz="1600" baseline="0" dirty="0" smtClean="0"/>
                        <a:t>the text to show…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Phrases </a:t>
                      </a:r>
                      <a:endParaRPr lang="en-US" sz="1400" b="1" dirty="0" smtClean="0"/>
                    </a:p>
                    <a:p>
                      <a:r>
                        <a:rPr lang="en-US" sz="1200" dirty="0" smtClean="0"/>
                        <a:t>The extract</a:t>
                      </a:r>
                      <a:r>
                        <a:rPr lang="en-US" sz="1200" baseline="0" dirty="0" smtClean="0"/>
                        <a:t> begins with…</a:t>
                      </a:r>
                    </a:p>
                    <a:p>
                      <a:r>
                        <a:rPr lang="en-US" sz="1200" baseline="0" dirty="0" smtClean="0"/>
                        <a:t>At the beginning…</a:t>
                      </a:r>
                    </a:p>
                    <a:p>
                      <a:r>
                        <a:rPr lang="en-US" sz="1200" baseline="0" dirty="0" smtClean="0"/>
                        <a:t>…perspective shifts…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The</a:t>
                      </a:r>
                      <a:r>
                        <a:rPr lang="en-US" sz="1200" baseline="0" dirty="0" smtClean="0"/>
                        <a:t> focus of the text changes</a:t>
                      </a:r>
                      <a:r>
                        <a:rPr lang="en-US" sz="1200" dirty="0" smtClean="0"/>
                        <a:t>…</a:t>
                      </a:r>
                    </a:p>
                    <a:p>
                      <a:r>
                        <a:rPr lang="en-US" sz="1200" baseline="0" dirty="0" smtClean="0"/>
                        <a:t>The tone changes to show…</a:t>
                      </a:r>
                    </a:p>
                    <a:p>
                      <a:r>
                        <a:rPr lang="en-US" sz="1200" baseline="0" dirty="0" smtClean="0"/>
                        <a:t>The order of events shows…</a:t>
                      </a:r>
                    </a:p>
                    <a:p>
                      <a:r>
                        <a:rPr lang="en-US" sz="1200" baseline="0" dirty="0" smtClean="0"/>
                        <a:t>The key phrase is repeated…</a:t>
                      </a:r>
                    </a:p>
                    <a:p>
                      <a:r>
                        <a:rPr lang="en-US" sz="1200" baseline="0" dirty="0" smtClean="0"/>
                        <a:t>The use of dialogue reflects…</a:t>
                      </a:r>
                    </a:p>
                    <a:p>
                      <a:r>
                        <a:rPr lang="en-US" sz="1200" baseline="0" dirty="0" smtClean="0"/>
                        <a:t>Here we learn that…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The ending reminds the reader of…</a:t>
                      </a:r>
                    </a:p>
                    <a:p>
                      <a:r>
                        <a:rPr lang="en-US" sz="1200" dirty="0" smtClean="0"/>
                        <a:t>In</a:t>
                      </a:r>
                      <a:r>
                        <a:rPr lang="en-US" sz="1200" baseline="0" dirty="0" smtClean="0"/>
                        <a:t> the final paragraph…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Subject Terminology</a:t>
                      </a:r>
                    </a:p>
                    <a:p>
                      <a:r>
                        <a:rPr lang="en-US" sz="1400" dirty="0" smtClean="0"/>
                        <a:t>S   Semantic field</a:t>
                      </a:r>
                    </a:p>
                    <a:p>
                      <a:r>
                        <a:rPr lang="en-US" sz="1400" dirty="0" smtClean="0"/>
                        <a:t>T   Tone, Tension</a:t>
                      </a:r>
                    </a:p>
                    <a:p>
                      <a:r>
                        <a:rPr lang="en-US" sz="1400" dirty="0" smtClean="0"/>
                        <a:t>R   Repetition</a:t>
                      </a:r>
                    </a:p>
                    <a:p>
                      <a:r>
                        <a:rPr lang="en-US" sz="1400" dirty="0" smtClean="0"/>
                        <a:t>U 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s</a:t>
                      </a:r>
                      <a:r>
                        <a:rPr lang="en-US" sz="1400" dirty="0" err="1" smtClean="0"/>
                        <a:t>trUcture</a:t>
                      </a:r>
                      <a:r>
                        <a:rPr lang="en-US" sz="1400" baseline="0" dirty="0" smtClean="0"/>
                        <a:t> of sentence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C </a:t>
                      </a:r>
                      <a:r>
                        <a:rPr lang="en-US" sz="1400" baseline="0" dirty="0" smtClean="0"/>
                        <a:t>   C</a:t>
                      </a:r>
                      <a:r>
                        <a:rPr lang="en-US" sz="1400" dirty="0" smtClean="0"/>
                        <a:t>hange of</a:t>
                      </a:r>
                      <a:r>
                        <a:rPr lang="en-US" sz="1400" baseline="0" dirty="0" smtClean="0"/>
                        <a:t> focus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T </a:t>
                      </a:r>
                      <a:r>
                        <a:rPr lang="en-US" sz="1400" baseline="0" dirty="0" smtClean="0"/>
                        <a:t>   T</a:t>
                      </a:r>
                      <a:r>
                        <a:rPr lang="en-US" sz="1400" dirty="0" smtClean="0"/>
                        <a:t>ime</a:t>
                      </a:r>
                    </a:p>
                    <a:p>
                      <a:r>
                        <a:rPr lang="en-US" sz="1400" dirty="0" smtClean="0"/>
                        <a:t>U 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p</a:t>
                      </a:r>
                      <a:r>
                        <a:rPr lang="en-US" sz="1400" dirty="0" err="1" smtClean="0"/>
                        <a:t>Unctuation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R    </a:t>
                      </a:r>
                      <a:r>
                        <a:rPr lang="en-US" sz="1400" dirty="0" err="1" smtClean="0"/>
                        <a:t>foReshadowing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   </a:t>
                      </a:r>
                      <a:r>
                        <a:rPr lang="en-US" sz="1400" baseline="0" dirty="0" smtClean="0"/>
                        <a:t> Ending &amp; beginnings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D   Dialogue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Phrases for Specific Effects</a:t>
                      </a:r>
                    </a:p>
                    <a:p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1-3       Get The Basics 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4-5        Hitting the Middle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6+             Going for</a:t>
                      </a:r>
                      <a:r>
                        <a:rPr lang="en-US" sz="1400" baseline="0" dirty="0" smtClean="0"/>
                        <a:t> the Top 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147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Point + Evidence +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General</a:t>
                      </a:r>
                      <a:r>
                        <a:rPr lang="en-US" sz="900" b="1" baseline="0" dirty="0" smtClean="0">
                          <a:solidFill>
                            <a:srgbClr val="0000FF"/>
                          </a:solidFill>
                        </a:rPr>
                        <a:t> Effects</a:t>
                      </a:r>
                    </a:p>
                    <a:p>
                      <a:endParaRPr lang="en-US" sz="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At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the beginning </a:t>
                      </a:r>
                      <a:r>
                        <a:rPr lang="en-US" sz="1050" baseline="0" dirty="0" smtClean="0"/>
                        <a:t>the writer focuses on the weather saying “</a:t>
                      </a:r>
                      <a:r>
                        <a:rPr lang="en-US" sz="1050" b="1" baseline="0" dirty="0" smtClean="0"/>
                        <a:t>the wind came in gusts</a:t>
                      </a:r>
                      <a:r>
                        <a:rPr lang="en-US" sz="1050" baseline="0" dirty="0" smtClean="0"/>
                        <a:t>”.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This makes the reader think that something bad is going to happen next</a:t>
                      </a:r>
                      <a:r>
                        <a:rPr lang="en-US" sz="1050" baseline="0" dirty="0" smtClean="0"/>
                        <a:t>. </a:t>
                      </a:r>
                      <a:endParaRPr lang="en-US" sz="1050" dirty="0" smtClean="0"/>
                    </a:p>
                    <a:p>
                      <a:endParaRPr lang="en-US" sz="900" dirty="0" smtClean="0"/>
                    </a:p>
                    <a:p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Subject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</a:rPr>
                        <a:t> Terminology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00" b="1" dirty="0" smtClean="0"/>
                        <a:t>+ Embedded Evidence +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Effects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At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the beginning </a:t>
                      </a:r>
                      <a:r>
                        <a:rPr lang="en-US" sz="1050" baseline="0" dirty="0" smtClean="0"/>
                        <a:t>the writer focuses on the weather to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foreshadow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danger</a:t>
                      </a:r>
                      <a:r>
                        <a:rPr lang="en-US" sz="1050" baseline="0" dirty="0" smtClean="0"/>
                        <a:t> as “</a:t>
                      </a:r>
                      <a:r>
                        <a:rPr lang="en-US" sz="1050" b="1" baseline="0" dirty="0" smtClean="0"/>
                        <a:t>the wind came in gusts</a:t>
                      </a:r>
                      <a:r>
                        <a:rPr lang="en-US" sz="1050" baseline="0" dirty="0" smtClean="0"/>
                        <a:t>”,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 which indicates to the reader that the storm represents danger or a hazard for the character. </a:t>
                      </a:r>
                      <a:endParaRPr lang="en-US" sz="105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Subject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</a:rPr>
                        <a:t> Terminology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00" b="1" dirty="0" smtClean="0"/>
                        <a:t>+  Embedded Evidence + </a:t>
                      </a:r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Specific Effects</a:t>
                      </a:r>
                    </a:p>
                    <a:p>
                      <a:endParaRPr lang="en-US" sz="9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At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the beginning </a:t>
                      </a:r>
                      <a:r>
                        <a:rPr lang="en-US" sz="1050" baseline="0" dirty="0" smtClean="0"/>
                        <a:t>the writer focuses on the weather to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foreshadow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danger</a:t>
                      </a:r>
                      <a:r>
                        <a:rPr lang="en-US" sz="1050" baseline="0" dirty="0" smtClean="0"/>
                        <a:t> as “</a:t>
                      </a:r>
                      <a:r>
                        <a:rPr lang="en-US" sz="1050" b="1" baseline="0" dirty="0" smtClean="0"/>
                        <a:t>the wind came in gusts</a:t>
                      </a:r>
                      <a:r>
                        <a:rPr lang="en-US" sz="1050" baseline="0" dirty="0" smtClean="0"/>
                        <a:t>” suggesting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that the storm represents a potential threat. This is further reinforced by the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semantic field of verbs across the opening paragraph that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smash, pummel and bombard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” the house </a:t>
                      </a:r>
                      <a:r>
                        <a:rPr lang="en-US" sz="1050" baseline="0" dirty="0" smtClean="0">
                          <a:solidFill>
                            <a:srgbClr val="0000FF"/>
                          </a:solidFill>
                        </a:rPr>
                        <a:t> to reinforce the threat the storm brings both literally and metaphorically.  </a:t>
                      </a:r>
                      <a:endParaRPr lang="en-US" sz="105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Sentence</a:t>
                      </a:r>
                      <a:r>
                        <a:rPr lang="en-US" baseline="0" dirty="0" smtClean="0"/>
                        <a:t> Frame : The writer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uses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_______________ </a:t>
                      </a:r>
                      <a:r>
                        <a:rPr lang="en-US" baseline="0" dirty="0" smtClean="0"/>
                        <a:t>“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_____________</a:t>
                      </a:r>
                      <a:r>
                        <a:rPr lang="en-US" baseline="0" dirty="0" smtClean="0"/>
                        <a:t>”  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Screen Shot 2017-01-28 at 15.46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46" y="1693333"/>
            <a:ext cx="1372590" cy="2134797"/>
          </a:xfrm>
          <a:prstGeom prst="rect">
            <a:avLst/>
          </a:prstGeom>
        </p:spPr>
      </p:pic>
      <p:pic>
        <p:nvPicPr>
          <p:cNvPr id="7" name="Picture 6" descr="Screen Shot 2017-01-28 at 15.47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54" y="1681579"/>
            <a:ext cx="1659192" cy="1959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5997" y="6046774"/>
            <a:ext cx="4911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Subject terminology                                </a:t>
            </a:r>
            <a:r>
              <a:rPr lang="en-US" sz="900" dirty="0" smtClean="0"/>
              <a:t>   Evidence                                                 </a:t>
            </a:r>
            <a:r>
              <a:rPr lang="en-US" sz="900" dirty="0" smtClean="0">
                <a:solidFill>
                  <a:srgbClr val="0000FF"/>
                </a:solidFill>
              </a:rPr>
              <a:t> Effects 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489</Words>
  <Application>Microsoft Office PowerPoint</Application>
  <PresentationFormat>On-screen Show (4:3)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AO2 The Language Questions Paper 1, Q2, 8 marks, 2 paras  10 mins     Paper 2, Q3, 12 marks, 3 paras 15 mins</vt:lpstr>
      <vt:lpstr>AO2 The Structure Question Paper 1  Q3  8 marks    3 bullet points,  3 mini paras , spend  15 mins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McCabe</dc:creator>
  <cp:lastModifiedBy>Amjad Ali</cp:lastModifiedBy>
  <cp:revision>5</cp:revision>
  <cp:lastPrinted>2016-11-06T14:04:45Z</cp:lastPrinted>
  <dcterms:created xsi:type="dcterms:W3CDTF">2016-10-30T17:57:23Z</dcterms:created>
  <dcterms:modified xsi:type="dcterms:W3CDTF">2017-01-31T14:28:42Z</dcterms:modified>
</cp:coreProperties>
</file>